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4" r:id="rId2"/>
    <p:sldId id="273" r:id="rId3"/>
    <p:sldId id="282" r:id="rId4"/>
    <p:sldId id="283" r:id="rId5"/>
    <p:sldId id="261" r:id="rId6"/>
    <p:sldId id="285" r:id="rId7"/>
    <p:sldId id="263" r:id="rId8"/>
    <p:sldId id="290" r:id="rId9"/>
    <p:sldId id="264" r:id="rId10"/>
    <p:sldId id="289" r:id="rId11"/>
    <p:sldId id="268" r:id="rId12"/>
    <p:sldId id="291" r:id="rId13"/>
    <p:sldId id="32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9"/>
    <p:restoredTop sz="94628"/>
  </p:normalViewPr>
  <p:slideViewPr>
    <p:cSldViewPr snapToGrid="0" snapToObjects="1">
      <p:cViewPr>
        <p:scale>
          <a:sx n="110" d="100"/>
          <a:sy n="110" d="100"/>
        </p:scale>
        <p:origin x="9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/Users/vlad/Desktop/&#1050;&#1085;&#1080;&#1075;&#1072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3819286616146993E-2"/>
          <c:y val="0"/>
          <c:w val="0.68955183727034108"/>
          <c:h val="0.93683441427926484"/>
        </c:manualLayout>
      </c:layout>
      <c:barChart>
        <c:barDir val="col"/>
        <c:grouping val="stacked"/>
        <c:varyColors val="0"/>
        <c:ser>
          <c:idx val="0"/>
          <c:order val="0"/>
          <c:tx>
            <c:v>Дата центры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Лист1!$A$1:$E$1</c:f>
              <c:numCache>
                <c:formatCode>General</c:formatCode>
                <c:ptCount val="5"/>
                <c:pt idx="0">
                  <c:v>215</c:v>
                </c:pt>
                <c:pt idx="1">
                  <c:v>179</c:v>
                </c:pt>
                <c:pt idx="2">
                  <c:v>190</c:v>
                </c:pt>
                <c:pt idx="3">
                  <c:v>216</c:v>
                </c:pt>
                <c:pt idx="4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F2-B142-93E5-95601BE2AFE2}"/>
            </c:ext>
          </c:extLst>
        </c:ser>
        <c:ser>
          <c:idx val="1"/>
          <c:order val="1"/>
          <c:tx>
            <c:v>Устройства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Лист1!$A$2:$E$2</c:f>
              <c:numCache>
                <c:formatCode>General</c:formatCode>
                <c:ptCount val="5"/>
                <c:pt idx="0">
                  <c:v>477</c:v>
                </c:pt>
                <c:pt idx="1">
                  <c:v>529</c:v>
                </c:pt>
                <c:pt idx="2">
                  <c:v>732</c:v>
                </c:pt>
                <c:pt idx="3">
                  <c:v>794</c:v>
                </c:pt>
                <c:pt idx="4">
                  <c:v>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F2-B142-93E5-95601BE2AFE2}"/>
            </c:ext>
          </c:extLst>
        </c:ser>
        <c:ser>
          <c:idx val="2"/>
          <c:order val="2"/>
          <c:tx>
            <c:v>Коммуникационные системы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Лист1!$A$3:$E$3</c:f>
              <c:numCache>
                <c:formatCode>General</c:formatCode>
                <c:ptCount val="5"/>
                <c:pt idx="0">
                  <c:v>712</c:v>
                </c:pt>
                <c:pt idx="1">
                  <c:v>697</c:v>
                </c:pt>
                <c:pt idx="2">
                  <c:v>808</c:v>
                </c:pt>
                <c:pt idx="3">
                  <c:v>717</c:v>
                </c:pt>
                <c:pt idx="4">
                  <c:v>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F2-B142-93E5-95601BE2AFE2}"/>
            </c:ext>
          </c:extLst>
        </c:ser>
        <c:ser>
          <c:idx val="3"/>
          <c:order val="3"/>
          <c:tx>
            <c:v>Программное обеспечение</c:v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6576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6.5450200256581645E-2"/>
                      <c:h val="4.60682729118919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BF2-B142-93E5-95601BE2AF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Лист1!$A$4:$E$4</c:f>
              <c:numCache>
                <c:formatCode>General</c:formatCode>
                <c:ptCount val="5"/>
                <c:pt idx="0">
                  <c:v>1040</c:v>
                </c:pt>
                <c:pt idx="1">
                  <c:v>1071</c:v>
                </c:pt>
                <c:pt idx="2">
                  <c:v>1208</c:v>
                </c:pt>
                <c:pt idx="3">
                  <c:v>1250</c:v>
                </c:pt>
                <c:pt idx="4">
                  <c:v>1364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BF2-B142-93E5-95601BE2AFE2}"/>
            </c:ext>
          </c:extLst>
        </c:ser>
        <c:ser>
          <c:idx val="4"/>
          <c:order val="4"/>
          <c:tx>
            <c:v>IT-услуги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Лист1!$A$5:$E$5</c:f>
              <c:numCache>
                <c:formatCode>General</c:formatCode>
                <c:ptCount val="5"/>
                <c:pt idx="0">
                  <c:v>1373</c:v>
                </c:pt>
                <c:pt idx="1">
                  <c:v>1396</c:v>
                </c:pt>
                <c:pt idx="2">
                  <c:v>1459</c:v>
                </c:pt>
                <c:pt idx="3">
                  <c:v>1425</c:v>
                </c:pt>
                <c:pt idx="4">
                  <c:v>1480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F2-B142-93E5-95601BE2AFE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790136272"/>
        <c:axId val="1023790464"/>
      </c:barChart>
      <c:catAx>
        <c:axId val="7901362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023790464"/>
        <c:crosses val="autoZero"/>
        <c:auto val="1"/>
        <c:lblAlgn val="ctr"/>
        <c:lblOffset val="100"/>
        <c:noMultiLvlLbl val="0"/>
      </c:catAx>
      <c:valAx>
        <c:axId val="10237904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01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736704396325459"/>
          <c:y val="0.19352563194806621"/>
          <c:w val="0.26170160761154854"/>
          <c:h val="0.31131066129860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0.10113</cdr:x>
      <cdr:y>0.19986</cdr:y>
    </cdr:from>
    <cdr:to>
      <cdr:x>0.17588</cdr:x>
      <cdr:y>0.25382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47518F9-48D5-9F4F-8E9F-665AC93382A8}"/>
            </a:ext>
          </a:extLst>
        </cdr:cNvPr>
        <cdr:cNvSpPr txBox="1"/>
      </cdr:nvSpPr>
      <cdr:spPr>
        <a:xfrm xmlns:a="http://schemas.openxmlformats.org/drawingml/2006/main">
          <a:off x="1091453" y="1494117"/>
          <a:ext cx="806824" cy="4034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ru-RU" sz="20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42A28-2E61-874A-A0B6-35D908F5CEC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66477-CDB2-4D42-B3FC-DEC03F0379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65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76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66477-CDB2-4D42-B3FC-DEC03F0379F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193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66477-CDB2-4D42-B3FC-DEC03F0379F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73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E48C7-D210-4E72-A406-C4E88C64E20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52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F0AB8-A10E-9949-8FD9-D6D24A824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4A750B-FB6C-B843-92BF-16F66DF02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2A2730-FEA8-8142-9EEF-FA32A508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F715B8-04DD-D740-AE8C-C2CAA7AE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69B31F-F744-D245-94FD-E5D052A2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16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FBC587-E5EE-0C46-BE5F-B27CBA2D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EB180B-9E34-044D-9AF3-82DD54A92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5320DA-F73A-784B-9776-4BDCABAD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6E8951-4F43-AA42-A8E8-38C74FF4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28F54E-C76F-084E-A9C9-7510FAF5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96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7C811A5-8E2F-6140-AB2A-DC048390B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02FF23-FD6F-DD4B-8FBD-5977D5772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DA8ED1-BBE0-C04A-A4AC-CF2E9B30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05FE66-3AA3-5C48-97D5-122376C82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00381C-5859-F643-9366-DAFD5612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5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7189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313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4CA46-A6CF-5240-A013-977CA8ED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B2FD0E-758A-6142-9476-9F7DD148E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D4DC00-C499-0C41-B350-12519739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6EECD5-565D-4A49-BC6B-33AB5D67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8CD43B-823E-1648-A2CC-4A82EF28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51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0F984-4B90-BA41-A8B2-95087AE9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E08E47-2133-E643-A7B4-2ABE569A3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EF7ED3-C752-6942-ACA7-B43197335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B40DF-0549-5347-B8EC-7DACB835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0DE54D-6377-344F-BBAE-8380248D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07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84281-AC75-0F4B-B96A-E6643EFD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62B20F-4D2A-8C4E-9F5D-607DD834C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4F9AA1-FAF0-AC44-AF2D-93BCA574A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F2D85D-C894-1B47-8D00-D4CF495A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3FC5BB-5D6E-B54C-B3F9-403201E4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E6041F-E26E-1543-9681-B9FA242D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01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A250-EE24-7841-90F9-86DAF3FFC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4F93A8-B2A0-0D4E-BE59-75C8B9E47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3F5C48-C1CE-2249-A497-026456C0C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6F2CEC-C909-0E48-BF6C-A04D3C42A5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8E6F21-9594-6C4F-AEDA-2ED61274D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20926D-1D07-1447-9A47-87D934680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F1F3B62-D37A-BD47-A421-A3D5ACFD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92903A-A228-E14D-89E7-38BC022D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1941BF-9C1F-BA4A-88B7-C21D68A0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6E7C3FB-DAFF-F443-9195-2E1B3E7D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3EDBA5-948B-9E40-BD2A-E4D5177C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5E6B96-199B-1348-933B-0B18649F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43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2FAB04-AC71-8046-9D3B-078A721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1EAB69F-5AB5-AD4A-9830-69883EB9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3ADD20-1CDE-5D4C-B174-FF638332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24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D46EE-4E18-4B47-A850-0917D277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CEB307-823C-3B4D-B028-039DFC18B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9008CA-B154-2447-8234-0DA3FF69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F30E51-044A-2C47-8017-EFECF356D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AB7213-C5BA-5A40-A772-5D3BFEE4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1113B0-8F38-F646-9C3A-EB3C4778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55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B6633-3093-3C44-AB94-3739B0E6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2C99F7B-3083-1748-A381-3E68D884B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3A8A08-4016-4E4C-AC56-F92B5C804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47B25A-2F23-344B-BB45-3325A97BD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18769D-2A61-EB42-985C-ECC61C3B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27349D-F4B3-DB47-B221-0B8B6171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79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B1265-2C29-6643-9334-F99B3203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8BEDA3-163C-CB46-B19F-E7ADA686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087599-71D5-8441-B47F-CB42379B1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94504-1356-8F46-92F8-2612B0AF3EA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211A87-9843-F54B-B561-94F46C3BA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7C4298-30AF-9343-A65F-943E9DC7E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9FD98-734E-1749-95DA-7A992B5F9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80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;gb6f6fa0e72_1_0"/>
          <p:cNvSpPr/>
          <p:nvPr/>
        </p:nvSpPr>
        <p:spPr>
          <a:xfrm rot="5400000">
            <a:off x="4800597" y="-533400"/>
            <a:ext cx="2590801" cy="12192001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5308" r="36158" b="40926"/>
          <a:stretch>
            <a:fillRect/>
          </a:stretch>
        </p:blipFill>
        <p:spPr>
          <a:xfrm>
            <a:off x="5777610" y="0"/>
            <a:ext cx="6414390" cy="4267200"/>
          </a:xfrm>
          <a:prstGeom prst="rect">
            <a:avLst/>
          </a:prstGeom>
        </p:spPr>
      </p:pic>
      <p:pic>
        <p:nvPicPr>
          <p:cNvPr id="1026" name="Picture 2" descr="C:\Users\Софья\Desktop\Приоритет 2030\ru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935" y="5424732"/>
            <a:ext cx="1179095" cy="732133"/>
          </a:xfrm>
          <a:prstGeom prst="rect">
            <a:avLst/>
          </a:prstGeom>
          <a:noFill/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7C157FE-C021-45B8-A0ED-7E8CD90FE7A9}"/>
              </a:ext>
            </a:extLst>
          </p:cNvPr>
          <p:cNvSpPr/>
          <p:nvPr/>
        </p:nvSpPr>
        <p:spPr>
          <a:xfrm>
            <a:off x="671127" y="5903893"/>
            <a:ext cx="5264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 pitchFamily="2" charset="0"/>
                <a:cs typeface="Arial"/>
                <a:sym typeface="Calibri"/>
              </a:rPr>
              <a:t>Туровец Владислав Юрьевич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i="1" kern="0" dirty="0">
                <a:solidFill>
                  <a:srgbClr val="FFFFFF"/>
                </a:solidFill>
                <a:latin typeface="Arial"/>
                <a:ea typeface="Roboto" pitchFamily="2" charset="0"/>
                <a:cs typeface="Arial"/>
                <a:sym typeface="Calibri"/>
              </a:rPr>
              <a:t>Студент группы Б9121-09.03.03пиэ</a:t>
            </a:r>
            <a:endParaRPr kumimoji="0" lang="ru-RU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" pitchFamily="2" charset="0"/>
              <a:cs typeface="Arial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EB4197-7888-4B6B-A423-9EFFA379FE9E}"/>
              </a:ext>
            </a:extLst>
          </p:cNvPr>
          <p:cNvSpPr/>
          <p:nvPr/>
        </p:nvSpPr>
        <p:spPr>
          <a:xfrm>
            <a:off x="671127" y="618220"/>
            <a:ext cx="45104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023A84"/>
                </a:solidFill>
                <a:latin typeface="Merriweather" pitchFamily="2" charset="0"/>
              </a:rPr>
              <a:t>Обзор зарубежного рынка информационных технологий</a:t>
            </a:r>
            <a:endParaRPr lang="en-GB" sz="3600" dirty="0">
              <a:solidFill>
                <a:srgbClr val="023A84"/>
              </a:solidFill>
              <a:latin typeface="Merriweath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6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E6B94-7FC4-DC4E-9D99-E9394A67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50167" cy="1325563"/>
          </a:xfrm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333333"/>
                </a:solidFill>
                <a:effectLst/>
                <a:latin typeface="Merriweather" pitchFamily="2" charset="0"/>
              </a:rPr>
              <a:t>Apple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C812C-5757-9140-B71D-A6066BB0BB38}"/>
              </a:ext>
            </a:extLst>
          </p:cNvPr>
          <p:cNvSpPr txBox="1"/>
          <p:nvPr/>
        </p:nvSpPr>
        <p:spPr>
          <a:xfrm>
            <a:off x="11134165" y="365125"/>
            <a:ext cx="738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u="none" strike="noStrike" dirty="0">
                <a:solidFill>
                  <a:srgbClr val="333333"/>
                </a:solidFill>
                <a:effectLst/>
                <a:latin typeface="Work Sans" panose="020F0502020204030204" pitchFamily="34" charset="0"/>
              </a:rPr>
              <a:t>#10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05196F-ECC5-DE4C-8B83-B3201AFEB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" t="17490" r="27721" b="32282"/>
          <a:stretch/>
        </p:blipFill>
        <p:spPr>
          <a:xfrm>
            <a:off x="838200" y="1681748"/>
            <a:ext cx="10437696" cy="48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6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E6B94-7FC4-DC4E-9D99-E9394A6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i="0" u="none" strike="noStrike" dirty="0">
                <a:solidFill>
                  <a:srgbClr val="333333"/>
                </a:solidFill>
                <a:effectLst/>
                <a:latin typeface="Merriweather" pitchFamily="2" charset="0"/>
              </a:rPr>
              <a:t>Tencent Holdings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993E7D-A7F2-5D45-BEFB-F57BF1423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24" r="7717"/>
          <a:stretch/>
        </p:blipFill>
        <p:spPr>
          <a:xfrm>
            <a:off x="838200" y="2307531"/>
            <a:ext cx="5336689" cy="3249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EE219-6D7A-5741-8F56-8D309C5CDFB6}"/>
              </a:ext>
            </a:extLst>
          </p:cNvPr>
          <p:cNvSpPr txBox="1"/>
          <p:nvPr/>
        </p:nvSpPr>
        <p:spPr>
          <a:xfrm>
            <a:off x="11092071" y="365125"/>
            <a:ext cx="781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u="none" strike="noStrike" dirty="0">
                <a:solidFill>
                  <a:srgbClr val="333333"/>
                </a:solidFill>
                <a:effectLst/>
                <a:latin typeface="Work Sans" panose="020F0502020204030204" pitchFamily="34" charset="0"/>
              </a:rPr>
              <a:t>#</a:t>
            </a:r>
            <a:r>
              <a:rPr lang="en-US" sz="2400" b="1" i="0" u="none" strike="noStrike" dirty="0">
                <a:solidFill>
                  <a:srgbClr val="333333"/>
                </a:solidFill>
                <a:effectLst/>
                <a:latin typeface="Work Sans" panose="020F0502020204030204" pitchFamily="34" charset="0"/>
              </a:rPr>
              <a:t>35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D4F5D5-874E-AB4D-ABD5-F481D17E3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36"/>
          <a:stretch/>
        </p:blipFill>
        <p:spPr>
          <a:xfrm>
            <a:off x="649301" y="2286265"/>
            <a:ext cx="4096320" cy="3249427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1C60A56-3943-DE46-A128-9BCFBB4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69" y="2453832"/>
            <a:ext cx="6605231" cy="440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5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E6B94-7FC4-DC4E-9D99-E9394A67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333333"/>
                </a:solidFill>
                <a:effectLst/>
                <a:latin typeface="Merriweather" pitchFamily="2" charset="0"/>
              </a:rPr>
              <a:t>Tencent Holdings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C812C-5757-9140-B71D-A6066BB0BB38}"/>
              </a:ext>
            </a:extLst>
          </p:cNvPr>
          <p:cNvSpPr txBox="1"/>
          <p:nvPr/>
        </p:nvSpPr>
        <p:spPr>
          <a:xfrm>
            <a:off x="11053823" y="365125"/>
            <a:ext cx="819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u="none" strike="noStrike" dirty="0">
                <a:solidFill>
                  <a:srgbClr val="333333"/>
                </a:solidFill>
                <a:effectLst/>
                <a:latin typeface="Work Sans" panose="020F0502020204030204" pitchFamily="34" charset="0"/>
              </a:rPr>
              <a:t>#</a:t>
            </a:r>
            <a:r>
              <a:rPr lang="en-US" sz="2400" b="1" i="0" u="none" strike="noStrike" dirty="0">
                <a:solidFill>
                  <a:srgbClr val="333333"/>
                </a:solidFill>
                <a:effectLst/>
                <a:latin typeface="Work Sans" panose="020F0502020204030204" pitchFamily="34" charset="0"/>
              </a:rPr>
              <a:t>35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E67746-F1FB-F745-BADD-71F1ED23D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8" t="19945" r="26909" b="29677"/>
          <a:stretch/>
        </p:blipFill>
        <p:spPr>
          <a:xfrm>
            <a:off x="834923" y="1517068"/>
            <a:ext cx="10518877" cy="48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12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3B25950-86D2-41AB-997C-781F3B45E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56" name="Google Shape;154;gb6f6fa0e72_1_0">
            <a:extLst>
              <a:ext uri="{FF2B5EF4-FFF2-40B4-BE49-F238E27FC236}">
                <a16:creationId xmlns:a16="http://schemas.microsoft.com/office/drawing/2014/main" id="{8D821B33-E5C9-4CB2-A886-A929CBF93160}"/>
              </a:ext>
            </a:extLst>
          </p:cNvPr>
          <p:cNvSpPr/>
          <p:nvPr/>
        </p:nvSpPr>
        <p:spPr>
          <a:xfrm rot="5400000">
            <a:off x="3467097" y="-162518"/>
            <a:ext cx="1133475" cy="8067679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9755244-E690-4F68-8958-D1125360DB46}"/>
              </a:ext>
            </a:extLst>
          </p:cNvPr>
          <p:cNvSpPr/>
          <p:nvPr/>
        </p:nvSpPr>
        <p:spPr>
          <a:xfrm>
            <a:off x="671127" y="3528785"/>
            <a:ext cx="873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ea typeface="Roboto" pitchFamily="2" charset="0"/>
                <a:cs typeface="Arial"/>
                <a:sym typeface="Calibri"/>
              </a:rPr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DC8EF9-465A-48F1-9374-C6DBE96F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436" y="3304583"/>
            <a:ext cx="1358334" cy="8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88768-DBF0-9440-A89A-A7925CD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erriweather" pitchFamily="2" charset="0"/>
              </a:rPr>
              <a:t>Тенденции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BC886DE-C21B-B745-BC28-F4117AEA9D5E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599" cy="4486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Цифровая трансформация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Искусственный интеллект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Облачные технологии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Интернет вещей и 5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G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Блокчейн и криптовалюта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82BD7-C7E5-6F47-9B10-4706D0AA5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9" t="6808" r="18429" b="7714"/>
          <a:stretch/>
        </p:blipFill>
        <p:spPr>
          <a:xfrm>
            <a:off x="9129475" y="3744467"/>
            <a:ext cx="2958353" cy="30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2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E41E19DE-0176-024B-94B2-22882C1793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2303772"/>
              </p:ext>
            </p:extLst>
          </p:nvPr>
        </p:nvGraphicFramePr>
        <p:xfrm>
          <a:off x="0" y="1198605"/>
          <a:ext cx="12192000" cy="565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91C58D9-3A35-A745-846B-441C60E3AEEF}"/>
              </a:ext>
            </a:extLst>
          </p:cNvPr>
          <p:cNvSpPr txBox="1"/>
          <p:nvPr/>
        </p:nvSpPr>
        <p:spPr>
          <a:xfrm>
            <a:off x="1022568" y="2038864"/>
            <a:ext cx="66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3817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E3071-71AD-BE40-B118-28BCE6158A29}"/>
              </a:ext>
            </a:extLst>
          </p:cNvPr>
          <p:cNvSpPr txBox="1"/>
          <p:nvPr/>
        </p:nvSpPr>
        <p:spPr>
          <a:xfrm>
            <a:off x="2727800" y="1964723"/>
            <a:ext cx="66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ru-RU" dirty="0"/>
              <a:t>872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6574B-9B2D-2C48-8974-8D6A465568AB}"/>
              </a:ext>
            </a:extLst>
          </p:cNvPr>
          <p:cNvSpPr txBox="1"/>
          <p:nvPr/>
        </p:nvSpPr>
        <p:spPr>
          <a:xfrm>
            <a:off x="4395962" y="1445739"/>
            <a:ext cx="66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4397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22378-7803-824C-A959-3C1BA2FFFFA8}"/>
              </a:ext>
            </a:extLst>
          </p:cNvPr>
          <p:cNvSpPr txBox="1"/>
          <p:nvPr/>
        </p:nvSpPr>
        <p:spPr>
          <a:xfrm>
            <a:off x="6088838" y="1433382"/>
            <a:ext cx="66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4402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B449E-2386-1346-AC45-759CFD837F23}"/>
              </a:ext>
            </a:extLst>
          </p:cNvPr>
          <p:cNvSpPr txBox="1"/>
          <p:nvPr/>
        </p:nvSpPr>
        <p:spPr>
          <a:xfrm>
            <a:off x="7769357" y="1198604"/>
            <a:ext cx="66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4643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B486D-34FB-2D47-A22E-6E3E1ED2A664}"/>
              </a:ext>
            </a:extLst>
          </p:cNvPr>
          <p:cNvSpPr txBox="1"/>
          <p:nvPr/>
        </p:nvSpPr>
        <p:spPr>
          <a:xfrm>
            <a:off x="7769357" y="6493958"/>
            <a:ext cx="66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BCCDC-A280-F449-80D2-CBF4753E4371}"/>
              </a:ext>
            </a:extLst>
          </p:cNvPr>
          <p:cNvSpPr txBox="1"/>
          <p:nvPr/>
        </p:nvSpPr>
        <p:spPr>
          <a:xfrm>
            <a:off x="6088838" y="6506315"/>
            <a:ext cx="66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DCB8E-8CC9-2F4C-A52E-4AD6A4433119}"/>
              </a:ext>
            </a:extLst>
          </p:cNvPr>
          <p:cNvSpPr txBox="1"/>
          <p:nvPr/>
        </p:nvSpPr>
        <p:spPr>
          <a:xfrm>
            <a:off x="4395962" y="6518672"/>
            <a:ext cx="66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87FB9-9FC2-024C-A7F5-132AA2D68D3C}"/>
              </a:ext>
            </a:extLst>
          </p:cNvPr>
          <p:cNvSpPr txBox="1"/>
          <p:nvPr/>
        </p:nvSpPr>
        <p:spPr>
          <a:xfrm>
            <a:off x="2703087" y="6518672"/>
            <a:ext cx="66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F5E1-778E-D246-BB49-A5C50D0AD877}"/>
              </a:ext>
            </a:extLst>
          </p:cNvPr>
          <p:cNvSpPr txBox="1"/>
          <p:nvPr/>
        </p:nvSpPr>
        <p:spPr>
          <a:xfrm>
            <a:off x="1034925" y="6518672"/>
            <a:ext cx="66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2019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7B69D100-098C-8246-BC3B-4FA889329B2A}"/>
              </a:ext>
            </a:extLst>
          </p:cNvPr>
          <p:cNvSpPr txBox="1">
            <a:spLocks/>
          </p:cNvSpPr>
          <p:nvPr/>
        </p:nvSpPr>
        <p:spPr>
          <a:xfrm>
            <a:off x="831038" y="901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Динамика мирового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IT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Merriweather" pitchFamily="2" charset="0"/>
              </a:rPr>
              <a:t>рынка</a:t>
            </a:r>
          </a:p>
        </p:txBody>
      </p:sp>
    </p:spTree>
    <p:extLst>
      <p:ext uri="{BB962C8B-B14F-4D97-AF65-F5344CB8AC3E}">
        <p14:creationId xmlns:p14="http://schemas.microsoft.com/office/powerpoint/2010/main" val="418016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1551480-7A84-F14E-9C55-8DA3E28D46D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erriweather" pitchFamily="2" charset="0"/>
              </a:rPr>
              <a:t>Трудоустройство </a:t>
            </a:r>
            <a:r>
              <a:rPr lang="en-GB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erriweather" pitchFamily="2" charset="0"/>
              </a:rPr>
              <a:t>IT </a:t>
            </a:r>
            <a:r>
              <a:rPr lang="ru-RU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erriweather" pitchFamily="2" charset="0"/>
              </a:rPr>
              <a:t>отрасли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Merriweather" pitchFamily="2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62993EF-6B5B-504F-8A27-E95E2BFA9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t="10000" r="2848" b="10888"/>
          <a:stretch/>
        </p:blipFill>
        <p:spPr bwMode="auto">
          <a:xfrm>
            <a:off x="1685516" y="1690688"/>
            <a:ext cx="8820967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6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E6B94-7FC4-DC4E-9D99-E9394A67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50167" cy="1325563"/>
          </a:xfrm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333333"/>
                </a:solidFill>
                <a:effectLst/>
                <a:latin typeface="Merriweather" pitchFamily="2" charset="0"/>
              </a:rPr>
              <a:t>Alphabet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993E7D-A7F2-5D45-BEFB-F57BF1423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24" r="32832"/>
          <a:stretch/>
        </p:blipFill>
        <p:spPr>
          <a:xfrm>
            <a:off x="838200" y="2307531"/>
            <a:ext cx="3884271" cy="3249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C812C-5757-9140-B71D-A6066BB0BB38}"/>
              </a:ext>
            </a:extLst>
          </p:cNvPr>
          <p:cNvSpPr txBox="1"/>
          <p:nvPr/>
        </p:nvSpPr>
        <p:spPr>
          <a:xfrm>
            <a:off x="11280913" y="365125"/>
            <a:ext cx="592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u="none" strike="noStrike" dirty="0">
                <a:solidFill>
                  <a:srgbClr val="333333"/>
                </a:solidFill>
                <a:effectLst/>
                <a:latin typeface="Work Sans" panose="020F0502020204030204" pitchFamily="34" charset="0"/>
              </a:rPr>
              <a:t>#7</a:t>
            </a:r>
            <a:endParaRPr lang="ru-RU" sz="2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0213B75-D2E4-B140-BC0B-F7600C31E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r="13537"/>
          <a:stretch/>
        </p:blipFill>
        <p:spPr bwMode="auto">
          <a:xfrm>
            <a:off x="6646955" y="2307531"/>
            <a:ext cx="5545045" cy="455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00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E6B94-7FC4-DC4E-9D99-E9394A67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50167" cy="1325563"/>
          </a:xfrm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333333"/>
                </a:solidFill>
                <a:effectLst/>
                <a:latin typeface="Merriweather" pitchFamily="2" charset="0"/>
              </a:rPr>
              <a:t>Alphabet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C812C-5757-9140-B71D-A6066BB0BB38}"/>
              </a:ext>
            </a:extLst>
          </p:cNvPr>
          <p:cNvSpPr txBox="1"/>
          <p:nvPr/>
        </p:nvSpPr>
        <p:spPr>
          <a:xfrm>
            <a:off x="11280913" y="365125"/>
            <a:ext cx="592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u="none" strike="noStrike" dirty="0">
                <a:solidFill>
                  <a:srgbClr val="333333"/>
                </a:solidFill>
                <a:effectLst/>
                <a:latin typeface="Work Sans" panose="020F0502020204030204" pitchFamily="34" charset="0"/>
              </a:rPr>
              <a:t>#7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1FA0D6-2687-9A48-95DA-D991EF4CA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" t="17916" r="27993" b="27174"/>
          <a:stretch/>
        </p:blipFill>
        <p:spPr>
          <a:xfrm>
            <a:off x="838200" y="1527404"/>
            <a:ext cx="10437696" cy="52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59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E6B94-7FC4-DC4E-9D99-E9394A6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Merriweather" pitchFamily="2" charset="0"/>
              </a:rPr>
              <a:t>Microsoft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C0388A-8894-A145-8161-7684E7B1BF42}"/>
              </a:ext>
            </a:extLst>
          </p:cNvPr>
          <p:cNvSpPr txBox="1"/>
          <p:nvPr/>
        </p:nvSpPr>
        <p:spPr>
          <a:xfrm>
            <a:off x="11280913" y="365125"/>
            <a:ext cx="592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u="none" strike="noStrike" dirty="0">
                <a:solidFill>
                  <a:srgbClr val="333333"/>
                </a:solidFill>
                <a:effectLst/>
                <a:latin typeface="Work Sans" panose="020F0502020204030204" pitchFamily="34" charset="0"/>
              </a:rPr>
              <a:t>#9</a:t>
            </a:r>
            <a:endParaRPr lang="ru-RU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595ACA1-D208-4E4C-953E-B7D450D5B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8" r="27252"/>
          <a:stretch/>
        </p:blipFill>
        <p:spPr>
          <a:xfrm>
            <a:off x="696410" y="2369772"/>
            <a:ext cx="4026062" cy="317605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FB86874-90EE-1045-B524-5BA2BBAC2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364020"/>
            <a:ext cx="6096000" cy="449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7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E6B94-7FC4-DC4E-9D99-E9394A67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50167" cy="1325563"/>
          </a:xfrm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333333"/>
                </a:solidFill>
                <a:effectLst/>
                <a:latin typeface="Merriweather" pitchFamily="2" charset="0"/>
              </a:rPr>
              <a:t>Microsoft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C812C-5757-9140-B71D-A6066BB0BB38}"/>
              </a:ext>
            </a:extLst>
          </p:cNvPr>
          <p:cNvSpPr txBox="1"/>
          <p:nvPr/>
        </p:nvSpPr>
        <p:spPr>
          <a:xfrm>
            <a:off x="11280913" y="365125"/>
            <a:ext cx="592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u="none" strike="noStrike" dirty="0">
                <a:solidFill>
                  <a:srgbClr val="333333"/>
                </a:solidFill>
                <a:effectLst/>
                <a:latin typeface="Work Sans" panose="020F0502020204030204" pitchFamily="34" charset="0"/>
              </a:rPr>
              <a:t>#9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FCC31B-22D0-764B-BD72-BF6792FF6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" t="17916" r="27857" b="27600"/>
          <a:stretch/>
        </p:blipFill>
        <p:spPr>
          <a:xfrm>
            <a:off x="938780" y="1325563"/>
            <a:ext cx="1031444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6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E6B94-7FC4-DC4E-9D99-E9394A6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Merriweather" pitchFamily="2" charset="0"/>
              </a:rPr>
              <a:t>Apple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993E7D-A7F2-5D45-BEFB-F57BF1423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24" r="7717"/>
          <a:stretch/>
        </p:blipFill>
        <p:spPr>
          <a:xfrm>
            <a:off x="838200" y="2307531"/>
            <a:ext cx="5336689" cy="3249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21871-BE5D-6849-A59E-40AA746F2DDD}"/>
              </a:ext>
            </a:extLst>
          </p:cNvPr>
          <p:cNvSpPr txBox="1"/>
          <p:nvPr/>
        </p:nvSpPr>
        <p:spPr>
          <a:xfrm>
            <a:off x="11092071" y="365125"/>
            <a:ext cx="781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u="none" strike="noStrike" dirty="0">
                <a:solidFill>
                  <a:srgbClr val="333333"/>
                </a:solidFill>
                <a:effectLst/>
                <a:latin typeface="Work Sans" panose="020F0502020204030204" pitchFamily="34" charset="0"/>
              </a:rPr>
              <a:t>#10</a:t>
            </a:r>
            <a:endParaRPr lang="ru-RU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749C34-84CD-1B43-987D-D2FA70C0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"/>
          <a:stretch/>
        </p:blipFill>
        <p:spPr>
          <a:xfrm>
            <a:off x="666975" y="2323360"/>
            <a:ext cx="5593976" cy="320602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FC0EEB2-ACFD-5D43-B71E-5103E68CB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r="5537"/>
          <a:stretch/>
        </p:blipFill>
        <p:spPr bwMode="auto">
          <a:xfrm>
            <a:off x="6432177" y="2450291"/>
            <a:ext cx="5759824" cy="440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382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</TotalTime>
  <Words>79</Words>
  <Application>Microsoft Macintosh PowerPoint</Application>
  <PresentationFormat>Широкоэкранный</PresentationFormat>
  <Paragraphs>43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Merriweather</vt:lpstr>
      <vt:lpstr>Montserrat</vt:lpstr>
      <vt:lpstr>Roboto</vt:lpstr>
      <vt:lpstr>Roboto Light</vt:lpstr>
      <vt:lpstr>Work Sans</vt:lpstr>
      <vt:lpstr>Тема Office</vt:lpstr>
      <vt:lpstr>Презентация PowerPoint</vt:lpstr>
      <vt:lpstr>Тенденции</vt:lpstr>
      <vt:lpstr>Презентация PowerPoint</vt:lpstr>
      <vt:lpstr>Презентация PowerPoint</vt:lpstr>
      <vt:lpstr>Alphabet</vt:lpstr>
      <vt:lpstr>Alphabet</vt:lpstr>
      <vt:lpstr>Microsoft</vt:lpstr>
      <vt:lpstr>Microsoft</vt:lpstr>
      <vt:lpstr>Apple</vt:lpstr>
      <vt:lpstr>Apple</vt:lpstr>
      <vt:lpstr>Tencent Holdings</vt:lpstr>
      <vt:lpstr>Tencent Holdings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9</cp:revision>
  <dcterms:created xsi:type="dcterms:W3CDTF">2023-11-30T03:45:22Z</dcterms:created>
  <dcterms:modified xsi:type="dcterms:W3CDTF">2024-01-08T16:23:02Z</dcterms:modified>
</cp:coreProperties>
</file>